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e" initials="A" lastIdx="1" clrIdx="0">
    <p:extLst>
      <p:ext uri="{19B8F6BF-5375-455C-9EA6-DF929625EA0E}">
        <p15:presenceInfo xmlns:p15="http://schemas.microsoft.com/office/powerpoint/2012/main" userId="e507119ec8f3a5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069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E82A-3392-49AC-B8B6-B985F458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416E5-21DE-4D9C-9C49-28F294FAB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AE2E2-EBF2-49B1-8DDA-EC622ED13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6E66-129F-427E-8C7D-B2ACDBE0B81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BBA90-EC62-4EB0-834A-FC24A901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EB5A5-C015-4F8B-BCC8-5C6E8714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E78-418D-4168-98AB-7B9B230FE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63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D575A-DED1-4238-A0D8-68C2FA166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C9CDF-AE69-4199-A6DD-D03C884FD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EFD71-BC95-499A-AF46-B8E88F1D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6E66-129F-427E-8C7D-B2ACDBE0B81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B08F6-098F-41F3-92F2-04E5C3F8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F6012-B738-4428-95DB-750104E3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E78-418D-4168-98AB-7B9B230FE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4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77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6AB3-C555-4158-8D55-B6E42232B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EFF9E-0FDA-40F1-B188-FD7338696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58B85-80A6-4660-B33A-A2E642C1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6E66-129F-427E-8C7D-B2ACDBE0B81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3535C-05ED-428E-8DE2-22458433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E2240-09EC-4730-B6E1-8DF5976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E78-418D-4168-98AB-7B9B230FE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9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CC27-9B54-4C35-972B-78E039B3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AE6A0-663A-4991-974B-5FE0DEAD2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27B96-6719-49BB-90BF-CFA493733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A708D-DE4D-4815-8F3D-3BF24BAB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6E66-129F-427E-8C7D-B2ACDBE0B81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E5192-1DB0-44CC-B2FE-BB645A220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498E2-B717-4E5F-9F2C-743A9D82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E78-418D-4168-98AB-7B9B230FE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2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FE2F-8D56-4CCD-86F9-21DFD3A6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6DC97-601B-48D4-9519-BD95F707B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D11D4-62B9-40C4-93E1-FF43CC93F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0E4073-4E69-4480-9F53-0674FA144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0F359-FF13-4210-B5C4-3B95072C4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1E4C0C-C82F-4BD7-BE33-B4EE2457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6E66-129F-427E-8C7D-B2ACDBE0B81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A1BFB0-819A-42E2-88EA-54AF5E596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C1AD7E-D1B8-4C55-9126-4667D90D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E78-418D-4168-98AB-7B9B230FE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9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1103-AB8A-49FE-BE1B-4F68A2C8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16DA5-C8D0-459D-9B86-3C938E43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6E66-129F-427E-8C7D-B2ACDBE0B81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111F5-E3C3-4CAA-88E4-96AD215FE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3C1B4-5E1C-4424-B341-2F3A06BA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E78-418D-4168-98AB-7B9B230FE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E4624-8682-4480-BB58-C579982C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6E66-129F-427E-8C7D-B2ACDBE0B81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D35EF-61C5-413C-BD55-49FDE3DA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403B4-D00A-4F19-B0FD-E5C0F044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E78-418D-4168-98AB-7B9B230FE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3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0E43-3733-4740-8E23-20C38EFC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D0D6A-7376-4C54-A73F-1F66254C9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65F8F-1C14-47CA-8B4D-36A150CAF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62020-DC29-42C9-A9B2-99599DA8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6E66-129F-427E-8C7D-B2ACDBE0B81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5527D-BBAB-4ADD-BD84-9B210C27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C9B98-980B-4A0D-9A38-7486A584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E78-418D-4168-98AB-7B9B230FE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2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DDCF4-AB6E-4173-B661-35AF219D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1937C-0F0B-496C-A625-237061746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56CC7-B5A3-47D5-9C64-F13EE7573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0BED-8A64-4F85-8476-07AA0444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6E66-129F-427E-8C7D-B2ACDBE0B81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13E68-0075-4C71-9D84-B7AC9E25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A28D-9CB0-4A35-AB14-E48D80A0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E78-418D-4168-98AB-7B9B230FE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66A98-96BB-4FA4-B0E5-F734E679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87937-1593-4259-B4FC-4861C274B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52C60-7B15-4507-98BE-62AEE0E6E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B6E66-129F-427E-8C7D-B2ACDBE0B81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38FF-30A7-4650-821F-087EDD2ED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A57CE-F128-4B33-80D9-43598E35E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F7E78-418D-4168-98AB-7B9B230FE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9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276450-8128-42D0-9E34-7CC79F9F00C4}"/>
              </a:ext>
            </a:extLst>
          </p:cNvPr>
          <p:cNvSpPr txBox="1"/>
          <p:nvPr/>
        </p:nvSpPr>
        <p:spPr>
          <a:xfrm>
            <a:off x="350840" y="253307"/>
            <a:ext cx="2387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</a:rPr>
              <a:t>DrugMap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2DE3D8D-30E4-4370-80F9-A6DE1F8C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60" y="607823"/>
            <a:ext cx="4587958" cy="771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E02514-E177-41FF-A174-1214415708AA}"/>
              </a:ext>
            </a:extLst>
          </p:cNvPr>
          <p:cNvSpPr txBox="1"/>
          <p:nvPr/>
        </p:nvSpPr>
        <p:spPr>
          <a:xfrm>
            <a:off x="752403" y="1707181"/>
            <a:ext cx="830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11,886</a:t>
            </a:r>
            <a:r>
              <a:rPr lang="en-US" sz="2400" dirty="0">
                <a:solidFill>
                  <a:schemeClr val="bg1"/>
                </a:solidFill>
              </a:rPr>
              <a:t> drug-like molecules from the DRUGBANK database (2020)</a:t>
            </a:r>
          </a:p>
        </p:txBody>
      </p:sp>
      <p:pic>
        <p:nvPicPr>
          <p:cNvPr id="11" name="Picture 10" descr="A picture containing laser&#10;&#10;Description automatically generated">
            <a:extLst>
              <a:ext uri="{FF2B5EF4-FFF2-40B4-BE49-F238E27FC236}">
                <a16:creationId xmlns:a16="http://schemas.microsoft.com/office/drawing/2014/main" id="{2CB91CB5-B113-45AF-A2AB-327243CEA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1" y="3495474"/>
            <a:ext cx="1345664" cy="1402927"/>
          </a:xfrm>
          <a:prstGeom prst="rect">
            <a:avLst/>
          </a:prstGeom>
        </p:spPr>
      </p:pic>
      <p:pic>
        <p:nvPicPr>
          <p:cNvPr id="13" name="Picture 12" descr="A picture containing laser, outdoor object&#10;&#10;Description automatically generated">
            <a:extLst>
              <a:ext uri="{FF2B5EF4-FFF2-40B4-BE49-F238E27FC236}">
                <a16:creationId xmlns:a16="http://schemas.microsoft.com/office/drawing/2014/main" id="{4017D2E9-FB0F-4043-8708-4FC6692C7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68" y="3622720"/>
            <a:ext cx="1345664" cy="1402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A378E1-E0D1-40B5-8713-14F50D5FD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922" y="4007939"/>
            <a:ext cx="781250" cy="771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633365-C681-40F9-854E-5C47E34F6061}"/>
              </a:ext>
            </a:extLst>
          </p:cNvPr>
          <p:cNvSpPr txBox="1"/>
          <p:nvPr/>
        </p:nvSpPr>
        <p:spPr>
          <a:xfrm>
            <a:off x="167777" y="2941928"/>
            <a:ext cx="24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Grouped in 3 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D29E8E-E656-4A64-9481-95D86032C15B}"/>
              </a:ext>
            </a:extLst>
          </p:cNvPr>
          <p:cNvSpPr txBox="1"/>
          <p:nvPr/>
        </p:nvSpPr>
        <p:spPr>
          <a:xfrm>
            <a:off x="565932" y="5106847"/>
            <a:ext cx="167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Approved drugs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DF29D-B3F2-4223-A00B-43FC09E2BA6F}"/>
              </a:ext>
            </a:extLst>
          </p:cNvPr>
          <p:cNvSpPr txBox="1"/>
          <p:nvPr/>
        </p:nvSpPr>
        <p:spPr>
          <a:xfrm>
            <a:off x="5272984" y="5106847"/>
            <a:ext cx="18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Withdrawn drugs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F0AD76-63F4-42A6-A83D-C97CED7EA6CA}"/>
              </a:ext>
            </a:extLst>
          </p:cNvPr>
          <p:cNvSpPr txBox="1"/>
          <p:nvPr/>
        </p:nvSpPr>
        <p:spPr>
          <a:xfrm>
            <a:off x="9371027" y="5291513"/>
            <a:ext cx="225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Drugs 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277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44CFA5-21A3-4ED1-8533-51485A435C8F}"/>
              </a:ext>
            </a:extLst>
          </p:cNvPr>
          <p:cNvSpPr txBox="1"/>
          <p:nvPr/>
        </p:nvSpPr>
        <p:spPr>
          <a:xfrm>
            <a:off x="350840" y="253307"/>
            <a:ext cx="4692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Add user chemicals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C8CB894-59F8-4650-80AC-8358BB23F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1104899"/>
            <a:ext cx="11384280" cy="5166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5382B-8192-41D7-89D2-9D209F2149AF}"/>
              </a:ext>
            </a:extLst>
          </p:cNvPr>
          <p:cNvSpPr txBox="1"/>
          <p:nvPr/>
        </p:nvSpPr>
        <p:spPr>
          <a:xfrm>
            <a:off x="6877784" y="4538920"/>
            <a:ext cx="515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Add your chemicals manually in SMILES format or using CARSN, DTXSID or </a:t>
            </a:r>
            <a:r>
              <a:rPr lang="en-US" dirty="0" err="1">
                <a:solidFill>
                  <a:schemeClr val="bg1"/>
                </a:solidFill>
              </a:rPr>
              <a:t>DrugBank</a:t>
            </a:r>
            <a:r>
              <a:rPr lang="en-US" dirty="0">
                <a:solidFill>
                  <a:schemeClr val="bg1"/>
                </a:solidFill>
              </a:rPr>
              <a:t> ID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Submit to prepare your chemicals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Upload a list of chemicals in txt format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Click to see an example of a list of chemicals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9B154-4167-4993-AF0B-1C2CDA00E15F}"/>
              </a:ext>
            </a:extLst>
          </p:cNvPr>
          <p:cNvSpPr txBox="1"/>
          <p:nvPr/>
        </p:nvSpPr>
        <p:spPr>
          <a:xfrm>
            <a:off x="1798320" y="22479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A03E3-B6A4-4368-9DFC-6EEB61C03C87}"/>
              </a:ext>
            </a:extLst>
          </p:cNvPr>
          <p:cNvSpPr txBox="1"/>
          <p:nvPr/>
        </p:nvSpPr>
        <p:spPr>
          <a:xfrm>
            <a:off x="1928871" y="424076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F7DD9-8B42-418A-9185-0B0978067758}"/>
              </a:ext>
            </a:extLst>
          </p:cNvPr>
          <p:cNvSpPr txBox="1"/>
          <p:nvPr/>
        </p:nvSpPr>
        <p:spPr>
          <a:xfrm>
            <a:off x="2189448" y="513908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591DB-B085-4957-9459-79654B064A97}"/>
              </a:ext>
            </a:extLst>
          </p:cNvPr>
          <p:cNvSpPr txBox="1"/>
          <p:nvPr/>
        </p:nvSpPr>
        <p:spPr>
          <a:xfrm>
            <a:off x="1893573" y="567005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954B436-4EAB-4527-8C03-E62DFC026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37" y="4296386"/>
            <a:ext cx="1963078" cy="213489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0E9F70-DB90-4D8E-AAE0-89806710763F}"/>
              </a:ext>
            </a:extLst>
          </p:cNvPr>
          <p:cNvCxnSpPr/>
          <p:nvPr/>
        </p:nvCxnSpPr>
        <p:spPr>
          <a:xfrm flipV="1">
            <a:off x="2438400" y="5139085"/>
            <a:ext cx="1004900" cy="71563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0F64FFF-D31D-4484-8EB4-DAA09102232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54" y="4240769"/>
            <a:ext cx="483463" cy="49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0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85FEE2-F13E-4C5E-B691-E478C56A229D}"/>
              </a:ext>
            </a:extLst>
          </p:cNvPr>
          <p:cNvSpPr txBox="1"/>
          <p:nvPr/>
        </p:nvSpPr>
        <p:spPr>
          <a:xfrm>
            <a:off x="350840" y="253307"/>
            <a:ext cx="5638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Prepare your chemicals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D91973-1FE6-4A50-8904-2B3ADAA8D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" y="1313347"/>
            <a:ext cx="11193780" cy="3381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C1A81-84E7-4BE7-9EC6-186502FD980A}"/>
              </a:ext>
            </a:extLst>
          </p:cNvPr>
          <p:cNvSpPr txBox="1"/>
          <p:nvPr/>
        </p:nvSpPr>
        <p:spPr>
          <a:xfrm>
            <a:off x="190683" y="4927681"/>
            <a:ext cx="502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QSAR ready structures from input chemicals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2EA1F60-1DD9-4350-8765-34674EF90B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94" y="3806429"/>
            <a:ext cx="483463" cy="496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98B381-FBE3-4456-B642-DAC6526A9423}"/>
              </a:ext>
            </a:extLst>
          </p:cNvPr>
          <p:cNvSpPr txBox="1"/>
          <p:nvPr/>
        </p:nvSpPr>
        <p:spPr>
          <a:xfrm>
            <a:off x="7563584" y="4341868"/>
            <a:ext cx="375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Compute molecular descriptors </a:t>
            </a:r>
          </a:p>
        </p:txBody>
      </p:sp>
    </p:spTree>
    <p:extLst>
      <p:ext uri="{BB962C8B-B14F-4D97-AF65-F5344CB8AC3E}">
        <p14:creationId xmlns:p14="http://schemas.microsoft.com/office/powerpoint/2010/main" val="740521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E59DF7-0928-4C00-9484-78218954F784}"/>
              </a:ext>
            </a:extLst>
          </p:cNvPr>
          <p:cNvSpPr txBox="1"/>
          <p:nvPr/>
        </p:nvSpPr>
        <p:spPr>
          <a:xfrm>
            <a:off x="350840" y="253307"/>
            <a:ext cx="7514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Compute molecular descriptors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EBEBC14-A944-4B30-83C7-F353AB70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022748"/>
            <a:ext cx="10049159" cy="5137191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ED0BA5C-2D56-4C75-B15F-2D7557EC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434" y="2907269"/>
            <a:ext cx="345069" cy="35409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290A503-4021-4301-83A0-65B0DA94B72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54" y="3237252"/>
            <a:ext cx="345069" cy="35409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256FCA7-8A40-42B2-9680-FC587065C9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34" y="5027952"/>
            <a:ext cx="345069" cy="354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5B602E-FAA1-4D7B-8CD9-676143E4171A}"/>
              </a:ext>
            </a:extLst>
          </p:cNvPr>
          <p:cNvSpPr txBox="1"/>
          <p:nvPr/>
        </p:nvSpPr>
        <p:spPr>
          <a:xfrm>
            <a:off x="9057104" y="2068651"/>
            <a:ext cx="313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Download 1D-2D descriptors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Download 3D descriptors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Select features to add on the map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Generate the map with the user chemicals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35C06-1D9D-4250-975A-5627C470FDF1}"/>
              </a:ext>
            </a:extLst>
          </p:cNvPr>
          <p:cNvSpPr txBox="1"/>
          <p:nvPr/>
        </p:nvSpPr>
        <p:spPr>
          <a:xfrm>
            <a:off x="8808827" y="298346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10208-82BC-4737-84C3-167188CE8E44}"/>
              </a:ext>
            </a:extLst>
          </p:cNvPr>
          <p:cNvSpPr txBox="1"/>
          <p:nvPr/>
        </p:nvSpPr>
        <p:spPr>
          <a:xfrm>
            <a:off x="8674412" y="34708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11E41-E435-432F-9872-134E1A6AABA2}"/>
              </a:ext>
            </a:extLst>
          </p:cNvPr>
          <p:cNvSpPr txBox="1"/>
          <p:nvPr/>
        </p:nvSpPr>
        <p:spPr>
          <a:xfrm>
            <a:off x="7173272" y="452241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9D7B0-D269-498D-89BD-F9E7EBD7A908}"/>
              </a:ext>
            </a:extLst>
          </p:cNvPr>
          <p:cNvSpPr txBox="1"/>
          <p:nvPr/>
        </p:nvSpPr>
        <p:spPr>
          <a:xfrm>
            <a:off x="9367832" y="523860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69213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EE3780-1219-45E1-B43F-BB30E4E50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D1D1D"/>
              </a:clrFrom>
              <a:clrTo>
                <a:srgbClr val="1D1D1D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6" t="1119" r="1416" b="-1119"/>
          <a:stretch/>
        </p:blipFill>
        <p:spPr>
          <a:xfrm>
            <a:off x="491420" y="1022748"/>
            <a:ext cx="11140580" cy="5642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4E5EA-C267-4F36-8C75-7DE1B363A50F}"/>
              </a:ext>
            </a:extLst>
          </p:cNvPr>
          <p:cNvSpPr txBox="1"/>
          <p:nvPr/>
        </p:nvSpPr>
        <p:spPr>
          <a:xfrm>
            <a:off x="350840" y="253307"/>
            <a:ext cx="6005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Map with user chemicals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BFA098-72A9-44D8-B086-E9913D59D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41355" r="45751" b="40049"/>
          <a:stretch/>
        </p:blipFill>
        <p:spPr>
          <a:xfrm>
            <a:off x="5486400" y="3185250"/>
            <a:ext cx="1150620" cy="101346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361006-E772-4C85-BC07-3A0F7E2ED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19" b="83952"/>
          <a:stretch/>
        </p:blipFill>
        <p:spPr>
          <a:xfrm>
            <a:off x="559999" y="1022748"/>
            <a:ext cx="1953899" cy="101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8A6D3-4CEE-4806-A27C-C837EDEEF344}"/>
              </a:ext>
            </a:extLst>
          </p:cNvPr>
          <p:cNvSpPr txBox="1"/>
          <p:nvPr/>
        </p:nvSpPr>
        <p:spPr>
          <a:xfrm>
            <a:off x="2022152" y="142285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D9E90-C36B-4421-B181-D2779D4F03B9}"/>
              </a:ext>
            </a:extLst>
          </p:cNvPr>
          <p:cNvSpPr txBox="1"/>
          <p:nvPr/>
        </p:nvSpPr>
        <p:spPr>
          <a:xfrm>
            <a:off x="5413040" y="308380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AFA8D-1FF3-46C6-AC73-FABD426BEDC3}"/>
              </a:ext>
            </a:extLst>
          </p:cNvPr>
          <p:cNvSpPr txBox="1"/>
          <p:nvPr/>
        </p:nvSpPr>
        <p:spPr>
          <a:xfrm>
            <a:off x="5208398" y="506286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54560-E3C0-4ED1-B0CC-DBF8FBD198F8}"/>
              </a:ext>
            </a:extLst>
          </p:cNvPr>
          <p:cNvSpPr txBox="1"/>
          <p:nvPr/>
        </p:nvSpPr>
        <p:spPr>
          <a:xfrm>
            <a:off x="7202840" y="2446586"/>
            <a:ext cx="3863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Search added chemicals by ID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Rocket represented added chemicals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Updated information about user chemical in the panel</a:t>
            </a:r>
          </a:p>
        </p:txBody>
      </p:sp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1B59747-556D-4F80-B9CF-4DF5DD840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792" y="4998720"/>
            <a:ext cx="6326729" cy="16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3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20A2D-D970-4350-8862-4B6FF27DC3C1}"/>
              </a:ext>
            </a:extLst>
          </p:cNvPr>
          <p:cNvSpPr txBox="1"/>
          <p:nvPr/>
        </p:nvSpPr>
        <p:spPr>
          <a:xfrm>
            <a:off x="184458" y="161737"/>
            <a:ext cx="4709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D4D4D"/>
                </a:solidFill>
              </a:rPr>
              <a:t>Project the Tox21 assay results</a:t>
            </a:r>
          </a:p>
        </p:txBody>
      </p:sp>
      <p:pic>
        <p:nvPicPr>
          <p:cNvPr id="3" name="Picture 2" descr="Tox21 - Toxicology in the 21st Century">
            <a:extLst>
              <a:ext uri="{FF2B5EF4-FFF2-40B4-BE49-F238E27FC236}">
                <a16:creationId xmlns:a16="http://schemas.microsoft.com/office/drawing/2014/main" id="{79A8C5E4-1CC1-4229-B602-1A6987B3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212" y="1840102"/>
            <a:ext cx="1459580" cy="188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E8C94-94B6-4545-8453-0475C05D311D}"/>
              </a:ext>
            </a:extLst>
          </p:cNvPr>
          <p:cNvSpPr txBox="1"/>
          <p:nvPr/>
        </p:nvSpPr>
        <p:spPr>
          <a:xfrm>
            <a:off x="458024" y="1087031"/>
            <a:ext cx="781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Project Tox21/</a:t>
            </a:r>
            <a:r>
              <a:rPr lang="en-US" dirty="0" err="1">
                <a:solidFill>
                  <a:srgbClr val="4D4D4D"/>
                </a:solidFill>
              </a:rPr>
              <a:t>ToxCAST</a:t>
            </a:r>
            <a:r>
              <a:rPr lang="en-US" dirty="0">
                <a:solidFill>
                  <a:srgbClr val="4D4D4D"/>
                </a:solidFill>
              </a:rPr>
              <a:t> assays results available in </a:t>
            </a:r>
            <a:r>
              <a:rPr lang="en-US" dirty="0" err="1">
                <a:solidFill>
                  <a:srgbClr val="4D4D4D"/>
                </a:solidFill>
              </a:rPr>
              <a:t>inVitroDB</a:t>
            </a:r>
            <a:r>
              <a:rPr lang="en-US" dirty="0">
                <a:solidFill>
                  <a:srgbClr val="4D4D4D"/>
                </a:solidFill>
              </a:rPr>
              <a:t> v3, data are available on the ICE platform (https://ice.ntp.niehs.nih.gov/)</a:t>
            </a:r>
          </a:p>
        </p:txBody>
      </p:sp>
      <p:pic>
        <p:nvPicPr>
          <p:cNvPr id="1026" name="Picture 2" descr="ICE: Integrated Chemical Environment">
            <a:extLst>
              <a:ext uri="{FF2B5EF4-FFF2-40B4-BE49-F238E27FC236}">
                <a16:creationId xmlns:a16="http://schemas.microsoft.com/office/drawing/2014/main" id="{98957A55-9780-4C87-AED8-5D2E362DF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06" y="161737"/>
            <a:ext cx="32480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4A8291-0B06-4E4D-9561-59BEB56810CC}"/>
              </a:ext>
            </a:extLst>
          </p:cNvPr>
          <p:cNvSpPr txBox="1"/>
          <p:nvPr/>
        </p:nvSpPr>
        <p:spPr>
          <a:xfrm>
            <a:off x="458024" y="2135436"/>
            <a:ext cx="491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4D4D"/>
                </a:solidFill>
              </a:rPr>
              <a:t>1,337 assays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4D4D"/>
                </a:solidFill>
              </a:rPr>
              <a:t>394 assay targets identified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F12E1-7397-42D4-9C19-AAC05617DDC6}"/>
              </a:ext>
            </a:extLst>
          </p:cNvPr>
          <p:cNvSpPr txBox="1"/>
          <p:nvPr/>
        </p:nvSpPr>
        <p:spPr>
          <a:xfrm>
            <a:off x="436118" y="3554085"/>
            <a:ext cx="781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Projection on the Tox21Map: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F64B8-E2CD-4DC0-9458-6CF536EFA157}"/>
              </a:ext>
            </a:extLst>
          </p:cNvPr>
          <p:cNvSpPr txBox="1"/>
          <p:nvPr/>
        </p:nvSpPr>
        <p:spPr>
          <a:xfrm>
            <a:off x="722108" y="4076234"/>
            <a:ext cx="976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D4D4D"/>
                </a:solidFill>
              </a:rPr>
              <a:t>8,947 </a:t>
            </a:r>
            <a:r>
              <a:rPr lang="en-US" dirty="0">
                <a:solidFill>
                  <a:srgbClr val="4D4D4D"/>
                </a:solidFill>
              </a:rPr>
              <a:t>unique substance</a:t>
            </a:r>
            <a:r>
              <a:rPr lang="en-US" b="1" dirty="0">
                <a:solidFill>
                  <a:srgbClr val="4D4D4D"/>
                </a:solidFill>
              </a:rPr>
              <a:t> </a:t>
            </a:r>
            <a:r>
              <a:rPr lang="en-US" dirty="0">
                <a:solidFill>
                  <a:srgbClr val="4D4D4D"/>
                </a:solidFill>
              </a:rPr>
              <a:t>comprising the screening library for the Tox21 program, a multi-federal agency collaborative among the US EPA, NEHS/NTP, NIH/NCATS, and the US FDA.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A5AF3-1291-442C-946A-646764F1272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770" y="5085868"/>
            <a:ext cx="781250" cy="771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126DFE-0B2A-45FE-8D57-31D07FBA216C}"/>
              </a:ext>
            </a:extLst>
          </p:cNvPr>
          <p:cNvSpPr txBox="1"/>
          <p:nvPr/>
        </p:nvSpPr>
        <p:spPr>
          <a:xfrm>
            <a:off x="9258556" y="6032975"/>
            <a:ext cx="2417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Inconclusive or no tested chemical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A2167-A9FE-4E9A-91F5-BAEDA5F8964E}"/>
              </a:ext>
            </a:extLst>
          </p:cNvPr>
          <p:cNvSpPr txBox="1"/>
          <p:nvPr/>
        </p:nvSpPr>
        <p:spPr>
          <a:xfrm>
            <a:off x="972399" y="5896957"/>
            <a:ext cx="16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Active chemical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E6CE25-0217-4A30-B054-8743E86E2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0" y="4936408"/>
            <a:ext cx="847702" cy="883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CAD7D0-9C40-48F8-9E32-257DB288C55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98" y="4973657"/>
            <a:ext cx="847702" cy="883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D2D817-3074-4559-B891-F496F0DB8B3C}"/>
              </a:ext>
            </a:extLst>
          </p:cNvPr>
          <p:cNvSpPr txBox="1"/>
          <p:nvPr/>
        </p:nvSpPr>
        <p:spPr>
          <a:xfrm>
            <a:off x="4827792" y="5896957"/>
            <a:ext cx="180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Inactive chemical</a:t>
            </a:r>
          </a:p>
        </p:txBody>
      </p:sp>
    </p:spTree>
    <p:extLst>
      <p:ext uri="{BB962C8B-B14F-4D97-AF65-F5344CB8AC3E}">
        <p14:creationId xmlns:p14="http://schemas.microsoft.com/office/powerpoint/2010/main" val="1516284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CE81D-D708-4BDC-BC44-333AF5A46F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6" y="1004440"/>
            <a:ext cx="11400639" cy="4770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1D280B-A86D-4BED-8B62-3D7D9C2C58B6}"/>
              </a:ext>
            </a:extLst>
          </p:cNvPr>
          <p:cNvSpPr txBox="1"/>
          <p:nvPr/>
        </p:nvSpPr>
        <p:spPr>
          <a:xfrm>
            <a:off x="184458" y="161737"/>
            <a:ext cx="3290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D4D4D"/>
                </a:solidFill>
              </a:rPr>
              <a:t>Select data to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65E71-4668-4D3E-9F55-D81A99FDDD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2" r="69241"/>
          <a:stretch/>
        </p:blipFill>
        <p:spPr>
          <a:xfrm>
            <a:off x="277536" y="4423793"/>
            <a:ext cx="3506698" cy="1351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3A470-F79C-46ED-9DC9-1A01F525C2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6" b="30819"/>
          <a:stretch/>
        </p:blipFill>
        <p:spPr>
          <a:xfrm>
            <a:off x="277536" y="1690030"/>
            <a:ext cx="11400639" cy="265092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37D0DDD-1805-4E4C-8EB1-BE707C5C9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45" y="2058271"/>
            <a:ext cx="483463" cy="49610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6958F53-179F-45C6-B53A-A50643192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94" y="2630121"/>
            <a:ext cx="483463" cy="49610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42469D-B132-4E78-A948-C21C9D42D6A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7" y="5119992"/>
            <a:ext cx="483463" cy="49610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84A9D0C-3CE6-4F78-A74A-B78F5A3A956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14" y="5447627"/>
            <a:ext cx="483463" cy="49610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73CD2E9-220C-4086-AC48-E2C35F7B8E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42"/>
          <a:stretch/>
        </p:blipFill>
        <p:spPr>
          <a:xfrm>
            <a:off x="2364514" y="5775261"/>
            <a:ext cx="483463" cy="168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FBE47A-0353-4DCE-9C32-C2074658A223}"/>
              </a:ext>
            </a:extLst>
          </p:cNvPr>
          <p:cNvSpPr txBox="1"/>
          <p:nvPr/>
        </p:nvSpPr>
        <p:spPr>
          <a:xfrm>
            <a:off x="2137408" y="205827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1.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9C40D-AAD8-4F4C-841E-CAD49F5037B8}"/>
              </a:ext>
            </a:extLst>
          </p:cNvPr>
          <p:cNvSpPr txBox="1"/>
          <p:nvPr/>
        </p:nvSpPr>
        <p:spPr>
          <a:xfrm>
            <a:off x="4560493" y="27568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2.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819164-E90D-4FD7-9E6E-C022F1B06B37}"/>
              </a:ext>
            </a:extLst>
          </p:cNvPr>
          <p:cNvSpPr txBox="1"/>
          <p:nvPr/>
        </p:nvSpPr>
        <p:spPr>
          <a:xfrm>
            <a:off x="3331440" y="518337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DF4CD-E657-496C-B494-29D2FDBE0FAB}"/>
              </a:ext>
            </a:extLst>
          </p:cNvPr>
          <p:cNvSpPr txBox="1"/>
          <p:nvPr/>
        </p:nvSpPr>
        <p:spPr>
          <a:xfrm>
            <a:off x="2777813" y="573356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4.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AE472-75F6-42A6-90EF-134B1C564C0B}"/>
              </a:ext>
            </a:extLst>
          </p:cNvPr>
          <p:cNvSpPr txBox="1"/>
          <p:nvPr/>
        </p:nvSpPr>
        <p:spPr>
          <a:xfrm>
            <a:off x="5044013" y="4499362"/>
            <a:ext cx="5910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Project a unique assay results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Assay results for one target (combining several assays)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Project the lowest AC50 by chemicals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Browse chemical list with the lowest AC50</a:t>
            </a:r>
          </a:p>
        </p:txBody>
      </p:sp>
    </p:spTree>
    <p:extLst>
      <p:ext uri="{BB962C8B-B14F-4D97-AF65-F5344CB8AC3E}">
        <p14:creationId xmlns:p14="http://schemas.microsoft.com/office/powerpoint/2010/main" val="232541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212214-8196-4512-890A-7B9C7B695F14}"/>
              </a:ext>
            </a:extLst>
          </p:cNvPr>
          <p:cNvSpPr txBox="1"/>
          <p:nvPr/>
        </p:nvSpPr>
        <p:spPr>
          <a:xfrm>
            <a:off x="184458" y="161737"/>
            <a:ext cx="2055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D4D4D"/>
                </a:solidFill>
              </a:rPr>
              <a:t>Assay results</a:t>
            </a:r>
          </a:p>
        </p:txBody>
      </p:sp>
      <p:pic>
        <p:nvPicPr>
          <p:cNvPr id="4" name="Picture 3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47C04E06-E3CD-4890-9644-8775B8D058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" y="819300"/>
            <a:ext cx="11693024" cy="5876963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6DDE7C53-6613-4DC3-AA86-AF9B74ED5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8" t="74097"/>
          <a:stretch/>
        </p:blipFill>
        <p:spPr>
          <a:xfrm>
            <a:off x="5844540" y="5173980"/>
            <a:ext cx="6160106" cy="1522283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4BEBDF3-6E9E-4D3C-9A66-9B283946F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5" r="49147" b="95545"/>
          <a:stretch/>
        </p:blipFill>
        <p:spPr>
          <a:xfrm>
            <a:off x="4946333" y="819300"/>
            <a:ext cx="1357312" cy="261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B5A46-29E6-437E-AC30-F042006C3EF3}"/>
              </a:ext>
            </a:extLst>
          </p:cNvPr>
          <p:cNvSpPr txBox="1"/>
          <p:nvPr/>
        </p:nvSpPr>
        <p:spPr>
          <a:xfrm>
            <a:off x="6435088" y="76552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dirty="0">
                <a:solidFill>
                  <a:srgbClr val="4D4D4D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BF256-6EFF-4768-8CE8-9081FEECCB36}"/>
              </a:ext>
            </a:extLst>
          </p:cNvPr>
          <p:cNvSpPr txBox="1"/>
          <p:nvPr/>
        </p:nvSpPr>
        <p:spPr>
          <a:xfrm>
            <a:off x="9833608" y="575045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85804-30EA-4961-9A8C-ABFD6926931C}"/>
              </a:ext>
            </a:extLst>
          </p:cNvPr>
          <p:cNvSpPr txBox="1"/>
          <p:nvPr/>
        </p:nvSpPr>
        <p:spPr>
          <a:xfrm>
            <a:off x="9653911" y="59888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0FD1C-59D2-4CDF-AF82-8D6FC3FB624E}"/>
              </a:ext>
            </a:extLst>
          </p:cNvPr>
          <p:cNvSpPr txBox="1"/>
          <p:nvPr/>
        </p:nvSpPr>
        <p:spPr>
          <a:xfrm>
            <a:off x="808660" y="2690336"/>
            <a:ext cx="8640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Show the name of the selected assay or selected target with the number of assay results projected on the map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Show the lowest AC50 with the number of assays active for a chemical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Show the assay name with the lowest AC50</a:t>
            </a:r>
          </a:p>
        </p:txBody>
      </p:sp>
    </p:spTree>
    <p:extLst>
      <p:ext uri="{BB962C8B-B14F-4D97-AF65-F5344CB8AC3E}">
        <p14:creationId xmlns:p14="http://schemas.microsoft.com/office/powerpoint/2010/main" val="1208931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AB32C6-CC43-4704-B940-D90F379AA730}"/>
              </a:ext>
            </a:extLst>
          </p:cNvPr>
          <p:cNvSpPr txBox="1"/>
          <p:nvPr/>
        </p:nvSpPr>
        <p:spPr>
          <a:xfrm>
            <a:off x="184458" y="161737"/>
            <a:ext cx="519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D4D4D"/>
                </a:solidFill>
              </a:rPr>
              <a:t>Chemical list with the lowest AC50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5EC1F7-4148-4F94-BF02-D3C5EF3DB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8" y="893018"/>
            <a:ext cx="9492942" cy="44631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BF85A45-46FE-4BE5-8BB2-FE4BB279D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20" y="221802"/>
            <a:ext cx="1412657" cy="1561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9DAC80-E8EC-4279-AB4B-574D2CB22AA4}"/>
              </a:ext>
            </a:extLst>
          </p:cNvPr>
          <p:cNvSpPr txBox="1"/>
          <p:nvPr/>
        </p:nvSpPr>
        <p:spPr>
          <a:xfrm>
            <a:off x="1040128" y="172299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C003F-1BC6-4FC2-93C8-A9EECCE4E06B}"/>
              </a:ext>
            </a:extLst>
          </p:cNvPr>
          <p:cNvSpPr txBox="1"/>
          <p:nvPr/>
        </p:nvSpPr>
        <p:spPr>
          <a:xfrm>
            <a:off x="3646168" y="219456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7E856-69CC-4712-A84F-0AAFFC1BC12B}"/>
              </a:ext>
            </a:extLst>
          </p:cNvPr>
          <p:cNvSpPr txBox="1"/>
          <p:nvPr/>
        </p:nvSpPr>
        <p:spPr>
          <a:xfrm>
            <a:off x="7936228" y="305966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3.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13347E8-20C1-437B-BCE9-108A4C5D0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7" y="2048977"/>
            <a:ext cx="483463" cy="49610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89A9E6C-AD76-4623-BA4E-2F1860CB5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2" y="3244334"/>
            <a:ext cx="483463" cy="496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A2BB8D-6A71-4B13-BF17-2A314C07EBB3}"/>
              </a:ext>
            </a:extLst>
          </p:cNvPr>
          <p:cNvSpPr txBox="1"/>
          <p:nvPr/>
        </p:nvSpPr>
        <p:spPr>
          <a:xfrm>
            <a:off x="4966283" y="5563794"/>
            <a:ext cx="6798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Link to the EPA chemical dashboard on the bioactivity page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Number of assay where the chemical has a AC50 value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Link to the Tox21Map with the most active assay results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Link to download this table in .csv format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EC22D-3D3F-4BC3-8FB7-E185566B681F}"/>
              </a:ext>
            </a:extLst>
          </p:cNvPr>
          <p:cNvSpPr txBox="1"/>
          <p:nvPr/>
        </p:nvSpPr>
        <p:spPr>
          <a:xfrm>
            <a:off x="1564255" y="49867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58F072C-8755-436F-AD6E-AE1FFBFD0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77" y="4979781"/>
            <a:ext cx="483463" cy="49610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506093E-A727-4260-ACFA-3F25420D28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141"/>
          <a:stretch/>
        </p:blipFill>
        <p:spPr>
          <a:xfrm>
            <a:off x="1064876" y="4979781"/>
            <a:ext cx="483463" cy="3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E02514-E177-41FF-A174-1214415708AA}"/>
              </a:ext>
            </a:extLst>
          </p:cNvPr>
          <p:cNvSpPr txBox="1"/>
          <p:nvPr/>
        </p:nvSpPr>
        <p:spPr>
          <a:xfrm>
            <a:off x="676902" y="1607411"/>
            <a:ext cx="814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9,252 </a:t>
            </a:r>
            <a:r>
              <a:rPr lang="en-US" sz="2400" dirty="0">
                <a:solidFill>
                  <a:schemeClr val="bg1"/>
                </a:solidFill>
              </a:rPr>
              <a:t>structures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polyfluoroalkyl substances extracted from the EPA chemical dashboard (PFAS master list)</a:t>
            </a:r>
          </a:p>
        </p:txBody>
      </p:sp>
      <p:pic>
        <p:nvPicPr>
          <p:cNvPr id="11" name="Picture 10" descr="A picture containing laser&#10;&#10;Description automatically generated">
            <a:extLst>
              <a:ext uri="{FF2B5EF4-FFF2-40B4-BE49-F238E27FC236}">
                <a16:creationId xmlns:a16="http://schemas.microsoft.com/office/drawing/2014/main" id="{2CB91CB5-B113-45AF-A2AB-327243CE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98" y="3850147"/>
            <a:ext cx="1724954" cy="17983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A378E1-E0D1-40B5-8713-14F50D5FD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345" y="4319312"/>
            <a:ext cx="781250" cy="771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633365-C681-40F9-854E-5C47E34F6061}"/>
              </a:ext>
            </a:extLst>
          </p:cNvPr>
          <p:cNvSpPr txBox="1"/>
          <p:nvPr/>
        </p:nvSpPr>
        <p:spPr>
          <a:xfrm>
            <a:off x="321960" y="3147101"/>
            <a:ext cx="460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Grouped by Globally Harmonized System (GHS)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D29E8E-E656-4A64-9481-95D86032C15B}"/>
              </a:ext>
            </a:extLst>
          </p:cNvPr>
          <p:cNvSpPr txBox="1"/>
          <p:nvPr/>
        </p:nvSpPr>
        <p:spPr>
          <a:xfrm>
            <a:off x="588909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F0AD76-63F4-42A6-A83D-C97CED7EA6CA}"/>
              </a:ext>
            </a:extLst>
          </p:cNvPr>
          <p:cNvSpPr txBox="1"/>
          <p:nvPr/>
        </p:nvSpPr>
        <p:spPr>
          <a:xfrm>
            <a:off x="10041022" y="5497084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GHS reported </a:t>
            </a:r>
          </a:p>
        </p:txBody>
      </p:sp>
      <p:pic>
        <p:nvPicPr>
          <p:cNvPr id="1028" name="Picture 4" descr="PFAS">
            <a:extLst>
              <a:ext uri="{FF2B5EF4-FFF2-40B4-BE49-F238E27FC236}">
                <a16:creationId xmlns:a16="http://schemas.microsoft.com/office/drawing/2014/main" id="{AC9E121A-5735-492B-BA53-319996D27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2"/>
          <a:stretch/>
        </p:blipFill>
        <p:spPr bwMode="auto">
          <a:xfrm>
            <a:off x="10031850" y="1818965"/>
            <a:ext cx="2255041" cy="17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37AE455-AFCE-4FD2-83BA-E2736C14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930" y="195167"/>
            <a:ext cx="1280110" cy="14147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D3C85E-4848-47D0-BB46-4F0C48E4D9CF}"/>
              </a:ext>
            </a:extLst>
          </p:cNvPr>
          <p:cNvSpPr txBox="1"/>
          <p:nvPr/>
        </p:nvSpPr>
        <p:spPr>
          <a:xfrm>
            <a:off x="2680367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268A0A-FF8C-496F-9A2D-56EF7F2E03C3}"/>
              </a:ext>
            </a:extLst>
          </p:cNvPr>
          <p:cNvSpPr txBox="1"/>
          <p:nvPr/>
        </p:nvSpPr>
        <p:spPr>
          <a:xfrm>
            <a:off x="4617028" y="548827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6C466A-F419-4CA4-8D93-D7D3831BADA9}"/>
              </a:ext>
            </a:extLst>
          </p:cNvPr>
          <p:cNvSpPr txBox="1"/>
          <p:nvPr/>
        </p:nvSpPr>
        <p:spPr>
          <a:xfrm>
            <a:off x="6536650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BD22D2-7DFF-41FC-9F82-4448B8BACAB0}"/>
              </a:ext>
            </a:extLst>
          </p:cNvPr>
          <p:cNvSpPr txBox="1"/>
          <p:nvPr/>
        </p:nvSpPr>
        <p:spPr>
          <a:xfrm>
            <a:off x="8288836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GHS=5</a:t>
            </a:r>
          </a:p>
        </p:txBody>
      </p:sp>
      <p:pic>
        <p:nvPicPr>
          <p:cNvPr id="7" name="Picture 6" descr="A picture containing outdoor object, laser, night sky&#10;&#10;Description automatically generated">
            <a:extLst>
              <a:ext uri="{FF2B5EF4-FFF2-40B4-BE49-F238E27FC236}">
                <a16:creationId xmlns:a16="http://schemas.microsoft.com/office/drawing/2014/main" id="{E87F7D18-D3FC-4453-8EC3-DC45B26DE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2331"/>
            <a:ext cx="1724954" cy="1798357"/>
          </a:xfrm>
          <a:prstGeom prst="rect">
            <a:avLst/>
          </a:prstGeom>
        </p:spPr>
      </p:pic>
      <p:pic>
        <p:nvPicPr>
          <p:cNvPr id="12" name="Picture 11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DF1E48F-55B7-4870-B38E-653E90F610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10" y="3805915"/>
            <a:ext cx="1724955" cy="17983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EE998B-EB2E-47CA-99A5-B99F18FBA2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00" y="3805915"/>
            <a:ext cx="1724954" cy="1798357"/>
          </a:xfrm>
          <a:prstGeom prst="rect">
            <a:avLst/>
          </a:prstGeom>
        </p:spPr>
      </p:pic>
      <p:pic>
        <p:nvPicPr>
          <p:cNvPr id="26" name="Picture 25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0596BE45-6AC3-41A6-878E-BC9EDA6DE6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09" y="3850147"/>
            <a:ext cx="1724954" cy="1798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71B047-7F04-4EC1-BDE7-982F62EB8FED}"/>
              </a:ext>
            </a:extLst>
          </p:cNvPr>
          <p:cNvSpPr txBox="1"/>
          <p:nvPr/>
        </p:nvSpPr>
        <p:spPr>
          <a:xfrm>
            <a:off x="350840" y="253307"/>
            <a:ext cx="2395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</a:rPr>
              <a:t>PFASMap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6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E02514-E177-41FF-A174-1214415708AA}"/>
              </a:ext>
            </a:extLst>
          </p:cNvPr>
          <p:cNvSpPr txBox="1"/>
          <p:nvPr/>
        </p:nvSpPr>
        <p:spPr>
          <a:xfrm>
            <a:off x="676901" y="1607411"/>
            <a:ext cx="9763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13,756 unique substances (8,947 unique)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comprising the screening library for the Tox21 program, a multi-federal agency collaborative among the US EPA, NEHS/NTP, NIH/NCATS, and the US FDA.</a:t>
            </a:r>
          </a:p>
        </p:txBody>
      </p:sp>
      <p:pic>
        <p:nvPicPr>
          <p:cNvPr id="11" name="Picture 10" descr="A picture containing laser&#10;&#10;Description automatically generated">
            <a:extLst>
              <a:ext uri="{FF2B5EF4-FFF2-40B4-BE49-F238E27FC236}">
                <a16:creationId xmlns:a16="http://schemas.microsoft.com/office/drawing/2014/main" id="{2CB91CB5-B113-45AF-A2AB-327243CE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98" y="3850147"/>
            <a:ext cx="1724954" cy="17983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A378E1-E0D1-40B5-8713-14F50D5FD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345" y="4319312"/>
            <a:ext cx="781250" cy="771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633365-C681-40F9-854E-5C47E34F6061}"/>
              </a:ext>
            </a:extLst>
          </p:cNvPr>
          <p:cNvSpPr txBox="1"/>
          <p:nvPr/>
        </p:nvSpPr>
        <p:spPr>
          <a:xfrm>
            <a:off x="304262" y="3304332"/>
            <a:ext cx="460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Grouped by Globally Harmonized System (GHS)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D29E8E-E656-4A64-9481-95D86032C15B}"/>
              </a:ext>
            </a:extLst>
          </p:cNvPr>
          <p:cNvSpPr txBox="1"/>
          <p:nvPr/>
        </p:nvSpPr>
        <p:spPr>
          <a:xfrm>
            <a:off x="588909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F0AD76-63F4-42A6-A83D-C97CED7EA6CA}"/>
              </a:ext>
            </a:extLst>
          </p:cNvPr>
          <p:cNvSpPr txBox="1"/>
          <p:nvPr/>
        </p:nvSpPr>
        <p:spPr>
          <a:xfrm>
            <a:off x="10041022" y="5497084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GHS reported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D3C85E-4848-47D0-BB46-4F0C48E4D9CF}"/>
              </a:ext>
            </a:extLst>
          </p:cNvPr>
          <p:cNvSpPr txBox="1"/>
          <p:nvPr/>
        </p:nvSpPr>
        <p:spPr>
          <a:xfrm>
            <a:off x="2680367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268A0A-FF8C-496F-9A2D-56EF7F2E03C3}"/>
              </a:ext>
            </a:extLst>
          </p:cNvPr>
          <p:cNvSpPr txBox="1"/>
          <p:nvPr/>
        </p:nvSpPr>
        <p:spPr>
          <a:xfrm>
            <a:off x="4617028" y="548827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6C466A-F419-4CA4-8D93-D7D3831BADA9}"/>
              </a:ext>
            </a:extLst>
          </p:cNvPr>
          <p:cNvSpPr txBox="1"/>
          <p:nvPr/>
        </p:nvSpPr>
        <p:spPr>
          <a:xfrm>
            <a:off x="6536650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BD22D2-7DFF-41FC-9F82-4448B8BACAB0}"/>
              </a:ext>
            </a:extLst>
          </p:cNvPr>
          <p:cNvSpPr txBox="1"/>
          <p:nvPr/>
        </p:nvSpPr>
        <p:spPr>
          <a:xfrm>
            <a:off x="8288836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GHS=5</a:t>
            </a:r>
          </a:p>
        </p:txBody>
      </p:sp>
      <p:pic>
        <p:nvPicPr>
          <p:cNvPr id="7" name="Picture 6" descr="A picture containing outdoor object, laser, night sky&#10;&#10;Description automatically generated">
            <a:extLst>
              <a:ext uri="{FF2B5EF4-FFF2-40B4-BE49-F238E27FC236}">
                <a16:creationId xmlns:a16="http://schemas.microsoft.com/office/drawing/2014/main" id="{E87F7D18-D3FC-4453-8EC3-DC45B26DE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2331"/>
            <a:ext cx="1724954" cy="1798357"/>
          </a:xfrm>
          <a:prstGeom prst="rect">
            <a:avLst/>
          </a:prstGeom>
        </p:spPr>
      </p:pic>
      <p:pic>
        <p:nvPicPr>
          <p:cNvPr id="12" name="Picture 11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DF1E48F-55B7-4870-B38E-653E90F61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10" y="3805915"/>
            <a:ext cx="1724955" cy="17983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EE998B-EB2E-47CA-99A5-B99F18FBA2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00" y="3805915"/>
            <a:ext cx="1724954" cy="1798357"/>
          </a:xfrm>
          <a:prstGeom prst="rect">
            <a:avLst/>
          </a:prstGeom>
        </p:spPr>
      </p:pic>
      <p:pic>
        <p:nvPicPr>
          <p:cNvPr id="26" name="Picture 25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0596BE45-6AC3-41A6-878E-BC9EDA6DE6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09" y="3850147"/>
            <a:ext cx="1724954" cy="1798357"/>
          </a:xfrm>
          <a:prstGeom prst="rect">
            <a:avLst/>
          </a:prstGeom>
        </p:spPr>
      </p:pic>
      <p:pic>
        <p:nvPicPr>
          <p:cNvPr id="2050" name="Picture 2" descr="Tox21 - Toxicology in the 21st Century">
            <a:extLst>
              <a:ext uri="{FF2B5EF4-FFF2-40B4-BE49-F238E27FC236}">
                <a16:creationId xmlns:a16="http://schemas.microsoft.com/office/drawing/2014/main" id="{4C37FAB0-CD3E-43DE-888E-58643021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450" y="213920"/>
            <a:ext cx="1676289" cy="216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F87BBD7-684B-4740-B5B2-7FE673BB8F80}"/>
              </a:ext>
            </a:extLst>
          </p:cNvPr>
          <p:cNvSpPr txBox="1"/>
          <p:nvPr/>
        </p:nvSpPr>
        <p:spPr>
          <a:xfrm>
            <a:off x="350840" y="253307"/>
            <a:ext cx="2612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Tox21Map</a:t>
            </a:r>
          </a:p>
        </p:txBody>
      </p:sp>
    </p:spTree>
    <p:extLst>
      <p:ext uri="{BB962C8B-B14F-4D97-AF65-F5344CB8AC3E}">
        <p14:creationId xmlns:p14="http://schemas.microsoft.com/office/powerpoint/2010/main" val="196604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7EACC3-64FD-4132-A439-28D3CA13F46A}"/>
              </a:ext>
            </a:extLst>
          </p:cNvPr>
          <p:cNvSpPr txBox="1"/>
          <p:nvPr/>
        </p:nvSpPr>
        <p:spPr>
          <a:xfrm>
            <a:off x="350840" y="253307"/>
            <a:ext cx="2924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</a:rPr>
              <a:t>DSSToxMap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laser&#10;&#10;Description automatically generated">
            <a:extLst>
              <a:ext uri="{FF2B5EF4-FFF2-40B4-BE49-F238E27FC236}">
                <a16:creationId xmlns:a16="http://schemas.microsoft.com/office/drawing/2014/main" id="{F5930E25-5BED-415C-BF8B-B295C1B2F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98" y="3850147"/>
            <a:ext cx="1724954" cy="1798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BAA51-82A9-4A84-8F01-A5500AD74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345" y="4319312"/>
            <a:ext cx="781250" cy="771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3A587-DAD7-422F-8C3F-F8C50928A3A0}"/>
              </a:ext>
            </a:extLst>
          </p:cNvPr>
          <p:cNvSpPr txBox="1"/>
          <p:nvPr/>
        </p:nvSpPr>
        <p:spPr>
          <a:xfrm>
            <a:off x="588909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3B3E3-9DE0-4652-A16C-2421A3DDBD7C}"/>
              </a:ext>
            </a:extLst>
          </p:cNvPr>
          <p:cNvSpPr txBox="1"/>
          <p:nvPr/>
        </p:nvSpPr>
        <p:spPr>
          <a:xfrm>
            <a:off x="10041022" y="5497084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GHS reported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DD382-051A-4259-AD78-410D41F3AD63}"/>
              </a:ext>
            </a:extLst>
          </p:cNvPr>
          <p:cNvSpPr txBox="1"/>
          <p:nvPr/>
        </p:nvSpPr>
        <p:spPr>
          <a:xfrm>
            <a:off x="2680367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454FB-290B-4B9E-8D92-35E4E9A8F2BF}"/>
              </a:ext>
            </a:extLst>
          </p:cNvPr>
          <p:cNvSpPr txBox="1"/>
          <p:nvPr/>
        </p:nvSpPr>
        <p:spPr>
          <a:xfrm>
            <a:off x="4617028" y="548827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9CCA1-1076-4B89-B2F7-B3D36E3506F6}"/>
              </a:ext>
            </a:extLst>
          </p:cNvPr>
          <p:cNvSpPr txBox="1"/>
          <p:nvPr/>
        </p:nvSpPr>
        <p:spPr>
          <a:xfrm>
            <a:off x="6536650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33380-C61E-4B79-872F-536B7F478ED6}"/>
              </a:ext>
            </a:extLst>
          </p:cNvPr>
          <p:cNvSpPr txBox="1"/>
          <p:nvPr/>
        </p:nvSpPr>
        <p:spPr>
          <a:xfrm>
            <a:off x="8288836" y="54970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GHS=5</a:t>
            </a:r>
          </a:p>
        </p:txBody>
      </p:sp>
      <p:pic>
        <p:nvPicPr>
          <p:cNvPr id="11" name="Picture 10" descr="A picture containing outdoor object, laser, night sky&#10;&#10;Description automatically generated">
            <a:extLst>
              <a:ext uri="{FF2B5EF4-FFF2-40B4-BE49-F238E27FC236}">
                <a16:creationId xmlns:a16="http://schemas.microsoft.com/office/drawing/2014/main" id="{B13BF809-65E4-4382-A6E6-E3A40F747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2331"/>
            <a:ext cx="1724954" cy="1798357"/>
          </a:xfrm>
          <a:prstGeom prst="rect">
            <a:avLst/>
          </a:prstGeom>
        </p:spPr>
      </p:pic>
      <p:pic>
        <p:nvPicPr>
          <p:cNvPr id="12" name="Picture 11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EB9B463C-9ECC-481E-A1B5-213E1E9BF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10" y="3805915"/>
            <a:ext cx="1724955" cy="1798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51858-895C-4F22-B980-F3CD75A92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00" y="3805915"/>
            <a:ext cx="1724954" cy="1798357"/>
          </a:xfrm>
          <a:prstGeom prst="rect">
            <a:avLst/>
          </a:prstGeom>
        </p:spPr>
      </p:pic>
      <p:pic>
        <p:nvPicPr>
          <p:cNvPr id="14" name="Picture 1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09FE93CA-CAB6-4333-BABA-08D25AC0EE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09" y="3850147"/>
            <a:ext cx="1724954" cy="1798357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E3BEBF6-DE47-4A0B-BFB3-92CBAC0589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780" y="153222"/>
            <a:ext cx="1987809" cy="21969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CC5F12-0CCF-46F2-9202-E4F4B64B425F}"/>
              </a:ext>
            </a:extLst>
          </p:cNvPr>
          <p:cNvSpPr txBox="1"/>
          <p:nvPr/>
        </p:nvSpPr>
        <p:spPr>
          <a:xfrm>
            <a:off x="676902" y="1615800"/>
            <a:ext cx="9763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883,000 </a:t>
            </a:r>
            <a:r>
              <a:rPr lang="en-US" sz="2400" dirty="0">
                <a:solidFill>
                  <a:schemeClr val="bg1"/>
                </a:solidFill>
              </a:rPr>
              <a:t>chemicals available on the EPA chemical dashboard, each navigation map included 10,000 chemicals center on the user choice chemical.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A9BF4-8BF2-46B6-AA04-48AB3A44AE1A}"/>
              </a:ext>
            </a:extLst>
          </p:cNvPr>
          <p:cNvSpPr txBox="1"/>
          <p:nvPr/>
        </p:nvSpPr>
        <p:spPr>
          <a:xfrm>
            <a:off x="304262" y="3304332"/>
            <a:ext cx="460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Grouped by Globally Harmonized System (GHS)</a:t>
            </a:r>
          </a:p>
        </p:txBody>
      </p:sp>
    </p:spTree>
    <p:extLst>
      <p:ext uri="{BB962C8B-B14F-4D97-AF65-F5344CB8AC3E}">
        <p14:creationId xmlns:p14="http://schemas.microsoft.com/office/powerpoint/2010/main" val="229365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71FB838-FB26-4A5C-AA5F-CD846C627CD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395"/>
            <a:ext cx="12192000" cy="6153210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F160018-13FD-409C-A357-C91A65048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4" t="74529"/>
          <a:stretch/>
        </p:blipFill>
        <p:spPr>
          <a:xfrm>
            <a:off x="5343998" y="4781725"/>
            <a:ext cx="6752009" cy="1675433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37AF19B8-F6BE-47BB-AA95-E8CA6D3EED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2" b="47241"/>
          <a:stretch/>
        </p:blipFill>
        <p:spPr>
          <a:xfrm>
            <a:off x="10259736" y="400841"/>
            <a:ext cx="1836271" cy="3546261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77D5890-12CE-4A0D-A726-F7E314E35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034" b="87803"/>
          <a:stretch/>
        </p:blipFill>
        <p:spPr>
          <a:xfrm>
            <a:off x="95993" y="400841"/>
            <a:ext cx="2180712" cy="84073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31833BBE-A8B1-4E59-9E74-043DFF826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97" r="84523"/>
          <a:stretch/>
        </p:blipFill>
        <p:spPr>
          <a:xfrm>
            <a:off x="95993" y="5887673"/>
            <a:ext cx="1857244" cy="569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5311DD-B423-4215-A7F1-F5C6C8B0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5" r="53429" b="95934"/>
          <a:stretch/>
        </p:blipFill>
        <p:spPr>
          <a:xfrm>
            <a:off x="4693641" y="352395"/>
            <a:ext cx="872455" cy="250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8A7E3-523D-4178-8FCB-F4C06F032C5D}"/>
              </a:ext>
            </a:extLst>
          </p:cNvPr>
          <p:cNvSpPr txBox="1"/>
          <p:nvPr/>
        </p:nvSpPr>
        <p:spPr>
          <a:xfrm>
            <a:off x="794018" y="2403576"/>
            <a:ext cx="47697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Link to the map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Link to the NTP website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Search bar (using DSSTOX ID  or </a:t>
            </a:r>
            <a:r>
              <a:rPr lang="en-US" dirty="0" err="1">
                <a:solidFill>
                  <a:srgbClr val="4D4D4D"/>
                </a:solidFill>
              </a:rPr>
              <a:t>Drugbank</a:t>
            </a:r>
            <a:r>
              <a:rPr lang="en-US" dirty="0">
                <a:solidFill>
                  <a:srgbClr val="4D4D4D"/>
                </a:solidFill>
              </a:rPr>
              <a:t> ID)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Link to the home page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Interactive chemical panel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Control panel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Block the view with double click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4D4D4D"/>
              </a:solidFill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57C22D6-3D54-46E2-BEB7-C59BE457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991" y="400841"/>
            <a:ext cx="483463" cy="49610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8B9ADD0-CE91-4C17-AD23-D51CE8C561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02" y="5920551"/>
            <a:ext cx="483463" cy="49610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9C03EB1-5341-4CA7-AA49-85E2470CFA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55" y="517669"/>
            <a:ext cx="483463" cy="4961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430219-F933-4285-A1B0-913A72692738}"/>
              </a:ext>
            </a:extLst>
          </p:cNvPr>
          <p:cNvSpPr txBox="1"/>
          <p:nvPr/>
        </p:nvSpPr>
        <p:spPr>
          <a:xfrm>
            <a:off x="2331118" y="45187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C58E4A-A3B2-4617-B4A4-185061DFC5D7}"/>
              </a:ext>
            </a:extLst>
          </p:cNvPr>
          <p:cNvSpPr txBox="1"/>
          <p:nvPr/>
        </p:nvSpPr>
        <p:spPr>
          <a:xfrm>
            <a:off x="498583" y="8780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E65DFE-50F9-4FCD-A4D4-5DF1143C7118}"/>
              </a:ext>
            </a:extLst>
          </p:cNvPr>
          <p:cNvSpPr txBox="1"/>
          <p:nvPr/>
        </p:nvSpPr>
        <p:spPr>
          <a:xfrm>
            <a:off x="5446060" y="49569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2C4B1F-9F99-4C32-80A4-0257E46F143F}"/>
              </a:ext>
            </a:extLst>
          </p:cNvPr>
          <p:cNvSpPr txBox="1"/>
          <p:nvPr/>
        </p:nvSpPr>
        <p:spPr>
          <a:xfrm>
            <a:off x="11678464" y="3963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C231E5-ABD9-416D-940C-E18433E1F713}"/>
              </a:ext>
            </a:extLst>
          </p:cNvPr>
          <p:cNvSpPr txBox="1"/>
          <p:nvPr/>
        </p:nvSpPr>
        <p:spPr>
          <a:xfrm>
            <a:off x="5743527" y="51815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DE6FF3-B0DF-4D46-9CD4-0D26C4249ADF}"/>
              </a:ext>
            </a:extLst>
          </p:cNvPr>
          <p:cNvSpPr txBox="1"/>
          <p:nvPr/>
        </p:nvSpPr>
        <p:spPr>
          <a:xfrm>
            <a:off x="2211814" y="610083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4.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4DE6EA-86EB-42EB-ABCC-C68F398E82D5}"/>
              </a:ext>
            </a:extLst>
          </p:cNvPr>
          <p:cNvSpPr txBox="1"/>
          <p:nvPr/>
        </p:nvSpPr>
        <p:spPr>
          <a:xfrm>
            <a:off x="104825" y="1378241"/>
            <a:ext cx="150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</a:rPr>
              <a:t>View blocked</a:t>
            </a:r>
            <a:endParaRPr lang="en-US" b="1" dirty="0"/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D26877EC-8F3B-475B-A484-C0EECE7E53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72" y="1404106"/>
            <a:ext cx="483463" cy="4961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671B08-8A6D-4A2C-8E56-7B694C1D9822}"/>
              </a:ext>
            </a:extLst>
          </p:cNvPr>
          <p:cNvSpPr txBox="1"/>
          <p:nvPr/>
        </p:nvSpPr>
        <p:spPr>
          <a:xfrm>
            <a:off x="1984439" y="141336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7.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DBE6E-83B2-447E-AEEE-69CF4CAB54A2}"/>
              </a:ext>
            </a:extLst>
          </p:cNvPr>
          <p:cNvSpPr txBox="1"/>
          <p:nvPr/>
        </p:nvSpPr>
        <p:spPr>
          <a:xfrm>
            <a:off x="1660960" y="1595815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D4D4D"/>
                </a:solidFill>
              </a:rPr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323034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DD7CD28-4494-448E-8D2E-6BF7F226AEA5}"/>
              </a:ext>
            </a:extLst>
          </p:cNvPr>
          <p:cNvGrpSpPr/>
          <p:nvPr/>
        </p:nvGrpSpPr>
        <p:grpSpPr>
          <a:xfrm>
            <a:off x="1914789" y="712679"/>
            <a:ext cx="4846738" cy="5980857"/>
            <a:chOff x="3307361" y="75501"/>
            <a:chExt cx="5577278" cy="6706999"/>
          </a:xfrm>
        </p:grpSpPr>
        <p:pic>
          <p:nvPicPr>
            <p:cNvPr id="3074" name="Picture 2" descr="Computer mouse icon, computer mouse line icon, mouse, mouse icon, mouse line icon icon - Free download">
              <a:extLst>
                <a:ext uri="{FF2B5EF4-FFF2-40B4-BE49-F238E27FC236}">
                  <a16:creationId xmlns:a16="http://schemas.microsoft.com/office/drawing/2014/main" id="{E68BC3AD-3DA1-43AF-8C49-7C37CD6C79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334" y="1077986"/>
              <a:ext cx="4471332" cy="44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4901692F-C586-4773-8F1B-43E1F8CD1A59}"/>
                </a:ext>
              </a:extLst>
            </p:cNvPr>
            <p:cNvSpPr/>
            <p:nvPr/>
          </p:nvSpPr>
          <p:spPr>
            <a:xfrm>
              <a:off x="7492067" y="3009550"/>
              <a:ext cx="1392572" cy="838899"/>
            </a:xfrm>
            <a:prstGeom prst="rightArrow">
              <a:avLst/>
            </a:prstGeom>
            <a:solidFill>
              <a:schemeClr val="bg1"/>
            </a:solidFill>
            <a:ln w="762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B1146C3A-2301-4EE1-A5DC-470BE85EA9BC}"/>
                </a:ext>
              </a:extLst>
            </p:cNvPr>
            <p:cNvSpPr/>
            <p:nvPr/>
          </p:nvSpPr>
          <p:spPr>
            <a:xfrm rot="10800000">
              <a:off x="3307361" y="3009549"/>
              <a:ext cx="1392572" cy="838899"/>
            </a:xfrm>
            <a:prstGeom prst="rightArrow">
              <a:avLst/>
            </a:prstGeom>
            <a:solidFill>
              <a:schemeClr val="bg1"/>
            </a:solidFill>
            <a:ln w="762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9649B09C-67C3-43D4-8179-78450A5F5F5A}"/>
                </a:ext>
              </a:extLst>
            </p:cNvPr>
            <p:cNvSpPr/>
            <p:nvPr/>
          </p:nvSpPr>
          <p:spPr>
            <a:xfrm rot="5400000">
              <a:off x="5399713" y="5666764"/>
              <a:ext cx="1392572" cy="838899"/>
            </a:xfrm>
            <a:prstGeom prst="rightArrow">
              <a:avLst/>
            </a:prstGeom>
            <a:solidFill>
              <a:schemeClr val="bg1"/>
            </a:solidFill>
            <a:ln w="762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6BD12EF-4E9F-4180-A8C4-AE2EBE854FA4}"/>
                </a:ext>
              </a:extLst>
            </p:cNvPr>
            <p:cNvSpPr/>
            <p:nvPr/>
          </p:nvSpPr>
          <p:spPr>
            <a:xfrm rot="16200000">
              <a:off x="5459135" y="352337"/>
              <a:ext cx="1392572" cy="838899"/>
            </a:xfrm>
            <a:prstGeom prst="rightArrow">
              <a:avLst/>
            </a:prstGeom>
            <a:solidFill>
              <a:schemeClr val="bg1"/>
            </a:solidFill>
            <a:ln w="762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C7224A51-ADD3-4B9A-8F0C-72A0FA5FD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214" y="2330177"/>
              <a:ext cx="556335" cy="556335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4AFE7CB1-D9DB-4B28-8F2D-0CC5181B9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512" y="2330177"/>
              <a:ext cx="556335" cy="556335"/>
            </a:xfrm>
            <a:prstGeom prst="rect">
              <a:avLst/>
            </a:prstGeom>
          </p:spPr>
        </p:pic>
        <p:sp>
          <p:nvSpPr>
            <p:cNvPr id="10" name="Arrow: Curved Right 9">
              <a:extLst>
                <a:ext uri="{FF2B5EF4-FFF2-40B4-BE49-F238E27FC236}">
                  <a16:creationId xmlns:a16="http://schemas.microsoft.com/office/drawing/2014/main" id="{5C849006-3303-43E1-AE5A-A96502446833}"/>
                </a:ext>
              </a:extLst>
            </p:cNvPr>
            <p:cNvSpPr/>
            <p:nvPr/>
          </p:nvSpPr>
          <p:spPr>
            <a:xfrm rot="9615061">
              <a:off x="5757613" y="1793558"/>
              <a:ext cx="676770" cy="1073238"/>
            </a:xfrm>
            <a:prstGeom prst="curvedRightArrow">
              <a:avLst/>
            </a:prstGeom>
            <a:solidFill>
              <a:schemeClr val="bg1"/>
            </a:solidFill>
            <a:ln w="381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1339EA-962E-4CF0-8026-6040F6B132EF}"/>
                </a:ext>
              </a:extLst>
            </p:cNvPr>
            <p:cNvSpPr txBox="1"/>
            <p:nvPr/>
          </p:nvSpPr>
          <p:spPr>
            <a:xfrm>
              <a:off x="4003646" y="2764908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D4D4D"/>
                  </a:solidFill>
                </a:rPr>
                <a:t>1.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E93C49-0DF9-457D-903C-B63A83E24664}"/>
                </a:ext>
              </a:extLst>
            </p:cNvPr>
            <p:cNvSpPr txBox="1"/>
            <p:nvPr/>
          </p:nvSpPr>
          <p:spPr>
            <a:xfrm>
              <a:off x="5002014" y="2630802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D4D4D"/>
                  </a:solidFill>
                </a:rPr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3A1AE8-21FA-4A3C-86A5-934F0ACA5A6C}"/>
                </a:ext>
              </a:extLst>
            </p:cNvPr>
            <p:cNvSpPr txBox="1"/>
            <p:nvPr/>
          </p:nvSpPr>
          <p:spPr>
            <a:xfrm>
              <a:off x="6454598" y="2630802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D4D4D"/>
                  </a:solidFill>
                </a:rPr>
                <a:t>4.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2A066D-7BF4-41F6-96B6-43312C92A600}"/>
                </a:ext>
              </a:extLst>
            </p:cNvPr>
            <p:cNvSpPr txBox="1"/>
            <p:nvPr/>
          </p:nvSpPr>
          <p:spPr>
            <a:xfrm>
              <a:off x="6333199" y="191620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D4D4D"/>
                  </a:solidFill>
                </a:rPr>
                <a:t>2.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2F50FD6-0201-4AE7-B36F-6CAD75B0BBDA}"/>
              </a:ext>
            </a:extLst>
          </p:cNvPr>
          <p:cNvSpPr txBox="1"/>
          <p:nvPr/>
        </p:nvSpPr>
        <p:spPr>
          <a:xfrm>
            <a:off x="9397045" y="5415666"/>
            <a:ext cx="237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navigate on map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zoom in / zoom out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rotate the map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moved the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986A1-C804-444C-A206-D3D5E3E364D0}"/>
              </a:ext>
            </a:extLst>
          </p:cNvPr>
          <p:cNvSpPr txBox="1"/>
          <p:nvPr/>
        </p:nvSpPr>
        <p:spPr>
          <a:xfrm>
            <a:off x="184458" y="161737"/>
            <a:ext cx="3759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D4D4D"/>
                </a:solidFill>
              </a:rPr>
              <a:t>Mouse-based navigation</a:t>
            </a:r>
          </a:p>
        </p:txBody>
      </p:sp>
    </p:spTree>
    <p:extLst>
      <p:ext uri="{BB962C8B-B14F-4D97-AF65-F5344CB8AC3E}">
        <p14:creationId xmlns:p14="http://schemas.microsoft.com/office/powerpoint/2010/main" val="45568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picture containing light, dark, laser, night&#10;&#10;Description automatically generated">
            <a:extLst>
              <a:ext uri="{FF2B5EF4-FFF2-40B4-BE49-F238E27FC236}">
                <a16:creationId xmlns:a16="http://schemas.microsoft.com/office/drawing/2014/main" id="{B1FD3148-1690-4608-B4BB-331792FD0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528" y="2937860"/>
            <a:ext cx="5525394" cy="3849912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8F0FD05-56EC-43F1-8B67-04844241A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51" y="684957"/>
            <a:ext cx="8071651" cy="2062937"/>
          </a:xfrm>
          <a:prstGeom prst="rect">
            <a:avLst/>
          </a:prstGeom>
        </p:spPr>
      </p:pic>
      <p:pic>
        <p:nvPicPr>
          <p:cNvPr id="6" name="Picture 5" descr="A picture containing outdoor object, laser, night sky&#10;&#10;Description automatically generated">
            <a:extLst>
              <a:ext uri="{FF2B5EF4-FFF2-40B4-BE49-F238E27FC236}">
                <a16:creationId xmlns:a16="http://schemas.microsoft.com/office/drawing/2014/main" id="{70A933C7-51A9-4AF0-9BBA-01745969A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2" y="727348"/>
            <a:ext cx="1618106" cy="1686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7AA223-C2A1-47F8-8F6C-2C6FA8A98E26}"/>
              </a:ext>
            </a:extLst>
          </p:cNvPr>
          <p:cNvSpPr txBox="1"/>
          <p:nvPr/>
        </p:nvSpPr>
        <p:spPr>
          <a:xfrm>
            <a:off x="408326" y="2614694"/>
            <a:ext cx="234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</a:rPr>
              <a:t>Selected chemical is in  red on the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EEC889-D9D5-4931-B5AD-26D53B871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95" y="4000005"/>
            <a:ext cx="350056" cy="38688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088F7697-084D-4EC5-9ECC-372036492F2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533" y="939939"/>
            <a:ext cx="359922" cy="369332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8D3D063-3E64-4DEE-801F-9707006FE9B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649" y="847968"/>
            <a:ext cx="359922" cy="369332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A5A6BBD5-79F1-4F37-8A3C-1AEDEF37620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434" y="1185342"/>
            <a:ext cx="359922" cy="369332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7AB74182-611B-4A84-AAFA-567A9DA069A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26" y="1462755"/>
            <a:ext cx="359922" cy="369332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2459B79F-7FB5-408A-99B6-8265913B554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239" y="1824692"/>
            <a:ext cx="359922" cy="369332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F6A8A7FB-C4EE-42D9-B39F-54EF7C3205F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648" y="2218111"/>
            <a:ext cx="359922" cy="3693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66CB73-1102-491C-90A6-DB55CC22F306}"/>
              </a:ext>
            </a:extLst>
          </p:cNvPr>
          <p:cNvSpPr txBox="1"/>
          <p:nvPr/>
        </p:nvSpPr>
        <p:spPr>
          <a:xfrm>
            <a:off x="7900385" y="90621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2D9AED-F981-4AE1-846F-0E6D60D6A1AC}"/>
              </a:ext>
            </a:extLst>
          </p:cNvPr>
          <p:cNvSpPr txBox="1"/>
          <p:nvPr/>
        </p:nvSpPr>
        <p:spPr>
          <a:xfrm>
            <a:off x="10902728" y="85703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C83795-40D4-48CE-BFD3-4457680A1C3D}"/>
              </a:ext>
            </a:extLst>
          </p:cNvPr>
          <p:cNvSpPr txBox="1"/>
          <p:nvPr/>
        </p:nvSpPr>
        <p:spPr>
          <a:xfrm>
            <a:off x="10927200" y="11853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10405-2EB1-4F46-8F61-816D78F44D4B}"/>
              </a:ext>
            </a:extLst>
          </p:cNvPr>
          <p:cNvSpPr txBox="1"/>
          <p:nvPr/>
        </p:nvSpPr>
        <p:spPr>
          <a:xfrm>
            <a:off x="10901571" y="149638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4.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C806FA-234B-4E8C-866F-8D9BB1C8F5D1}"/>
              </a:ext>
            </a:extLst>
          </p:cNvPr>
          <p:cNvSpPr txBox="1"/>
          <p:nvPr/>
        </p:nvSpPr>
        <p:spPr>
          <a:xfrm>
            <a:off x="11102720" y="188492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E81B3-A659-479C-A247-A93777221400}"/>
              </a:ext>
            </a:extLst>
          </p:cNvPr>
          <p:cNvSpPr txBox="1"/>
          <p:nvPr/>
        </p:nvSpPr>
        <p:spPr>
          <a:xfrm>
            <a:off x="11165570" y="224219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6.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3686F5-87B9-4CFB-9BA9-99FF437D519B}"/>
              </a:ext>
            </a:extLst>
          </p:cNvPr>
          <p:cNvSpPr txBox="1"/>
          <p:nvPr/>
        </p:nvSpPr>
        <p:spPr>
          <a:xfrm>
            <a:off x="394199" y="4056307"/>
            <a:ext cx="5301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Link to EPA chemical dashboard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Connect neighbor chemicals on the maps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Focus the map on 1 to 20 chemical neighbors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Draw chemical selected on the map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Download a text file with 20 chemical neighbors including chemical descriptions and relative distance on map from the centered chemical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Link with the </a:t>
            </a:r>
            <a:r>
              <a:rPr lang="en-US" dirty="0" err="1">
                <a:solidFill>
                  <a:srgbClr val="4D4D4D"/>
                </a:solidFill>
              </a:rPr>
              <a:t>DSSToxMap</a:t>
            </a:r>
            <a:endParaRPr lang="en-US" dirty="0">
              <a:solidFill>
                <a:srgbClr val="4D4D4D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9E4DEC-5BC4-4D08-9596-AD87F709C9E9}"/>
              </a:ext>
            </a:extLst>
          </p:cNvPr>
          <p:cNvSpPr txBox="1"/>
          <p:nvPr/>
        </p:nvSpPr>
        <p:spPr>
          <a:xfrm>
            <a:off x="7657838" y="443372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D0D99F-1A45-4026-AF68-585629C2B4E9}"/>
              </a:ext>
            </a:extLst>
          </p:cNvPr>
          <p:cNvSpPr txBox="1"/>
          <p:nvPr/>
        </p:nvSpPr>
        <p:spPr>
          <a:xfrm>
            <a:off x="9368873" y="489538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4.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08EEFF-FBAE-4E43-A556-11508DEBDA46}"/>
              </a:ext>
            </a:extLst>
          </p:cNvPr>
          <p:cNvSpPr txBox="1"/>
          <p:nvPr/>
        </p:nvSpPr>
        <p:spPr>
          <a:xfrm>
            <a:off x="8704225" y="317077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298B29-CACB-4861-A280-8D8B2E2E82C3}"/>
              </a:ext>
            </a:extLst>
          </p:cNvPr>
          <p:cNvSpPr txBox="1"/>
          <p:nvPr/>
        </p:nvSpPr>
        <p:spPr>
          <a:xfrm>
            <a:off x="184458" y="161737"/>
            <a:ext cx="399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D4D4D"/>
                </a:solidFill>
              </a:rPr>
              <a:t>Interactive chemical panel</a:t>
            </a:r>
          </a:p>
        </p:txBody>
      </p:sp>
    </p:spTree>
    <p:extLst>
      <p:ext uri="{BB962C8B-B14F-4D97-AF65-F5344CB8AC3E}">
        <p14:creationId xmlns:p14="http://schemas.microsoft.com/office/powerpoint/2010/main" val="276852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5E1FC-D50B-408C-B602-1F8CFAC8317B}"/>
              </a:ext>
            </a:extLst>
          </p:cNvPr>
          <p:cNvSpPr txBox="1"/>
          <p:nvPr/>
        </p:nvSpPr>
        <p:spPr>
          <a:xfrm>
            <a:off x="184458" y="161737"/>
            <a:ext cx="2152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D4D4D"/>
                </a:solidFill>
              </a:rPr>
              <a:t>Control panel</a:t>
            </a:r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76D9F367-9FE9-4916-999F-C904E7D8F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2" b="47241"/>
          <a:stretch/>
        </p:blipFill>
        <p:spPr>
          <a:xfrm>
            <a:off x="562063" y="863880"/>
            <a:ext cx="3020036" cy="5832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CD8B1-06E8-4F82-BB65-3BCDF8D0C80F}"/>
              </a:ext>
            </a:extLst>
          </p:cNvPr>
          <p:cNvSpPr txBox="1"/>
          <p:nvPr/>
        </p:nvSpPr>
        <p:spPr>
          <a:xfrm>
            <a:off x="4056004" y="2044338"/>
            <a:ext cx="7808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Select chemical by class, chemicals with GHS index, chemicals without GHS index or added chemicals. On the Tox21Map you can select chemicals with an AC50 reported and on the </a:t>
            </a:r>
            <a:r>
              <a:rPr lang="en-US" dirty="0" err="1">
                <a:solidFill>
                  <a:srgbClr val="4D4D4D"/>
                </a:solidFill>
              </a:rPr>
              <a:t>Drugmap</a:t>
            </a:r>
            <a:r>
              <a:rPr lang="en-US" dirty="0">
                <a:solidFill>
                  <a:srgbClr val="4D4D4D"/>
                </a:solidFill>
              </a:rPr>
              <a:t> you can select approved, withdrawn or in development drugs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Draw all chemical structures on the map (up to 50 chemicals)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Color panel, change the chemical color based on the selected properties on the map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Draw the axes from the origin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Move the map to be centered on the selected chemical, the view needs to be blocked to set a new pivot point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Reset the view in the origin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Reload the map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D4D4D"/>
                </a:solidFill>
              </a:rPr>
              <a:t>Link to the help page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4D4D4D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463644-144D-45E2-BC2F-46D2D02D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74" y="3429000"/>
            <a:ext cx="483463" cy="49610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246FB47-A32D-4CBF-A4FD-BE57DEEED0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48" y="1500930"/>
            <a:ext cx="483463" cy="49610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B213C5F-8CFB-461B-A33A-5CC14C8F3D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858" y="4676738"/>
            <a:ext cx="483463" cy="49610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83B0689-0147-4454-89CF-CFED0EF8CD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59" y="5062631"/>
            <a:ext cx="483463" cy="49610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7C0B53F-8DEF-4AC3-9238-CA939EB230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15" y="5332682"/>
            <a:ext cx="483463" cy="49610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76E5440-63DE-45C5-B550-A2037FA9640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26" y="5737657"/>
            <a:ext cx="483463" cy="49610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C3B9ABA-5092-4A79-8D98-FCBE828E9B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38" y="6047615"/>
            <a:ext cx="483463" cy="49610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50C8177-5AFD-4A2C-9E66-B6E06B1C9EA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15" y="2180386"/>
            <a:ext cx="483463" cy="4961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4F212B-B3C8-415D-9FBE-19F1E77B48CC}"/>
              </a:ext>
            </a:extLst>
          </p:cNvPr>
          <p:cNvSpPr txBox="1"/>
          <p:nvPr/>
        </p:nvSpPr>
        <p:spPr>
          <a:xfrm>
            <a:off x="2894253" y="151930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16F429-A9A9-4104-8CB6-D3B74B76673D}"/>
              </a:ext>
            </a:extLst>
          </p:cNvPr>
          <p:cNvSpPr txBox="1"/>
          <p:nvPr/>
        </p:nvSpPr>
        <p:spPr>
          <a:xfrm>
            <a:off x="2541220" y="230585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802C8A-DF68-490B-97EE-B85CF49EA792}"/>
              </a:ext>
            </a:extLst>
          </p:cNvPr>
          <p:cNvSpPr txBox="1"/>
          <p:nvPr/>
        </p:nvSpPr>
        <p:spPr>
          <a:xfrm>
            <a:off x="2225728" y="35543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50C2C9-E2AC-41B8-AF6F-8B0B5049F068}"/>
              </a:ext>
            </a:extLst>
          </p:cNvPr>
          <p:cNvSpPr txBox="1"/>
          <p:nvPr/>
        </p:nvSpPr>
        <p:spPr>
          <a:xfrm>
            <a:off x="2718848" y="481080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EFEAA0-9C7A-42AC-B6DF-FC6AE6F64644}"/>
              </a:ext>
            </a:extLst>
          </p:cNvPr>
          <p:cNvSpPr txBox="1"/>
          <p:nvPr/>
        </p:nvSpPr>
        <p:spPr>
          <a:xfrm>
            <a:off x="2294368" y="517914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6CB81-2D6C-4766-84CB-F7D0D8D1DB9F}"/>
              </a:ext>
            </a:extLst>
          </p:cNvPr>
          <p:cNvSpPr txBox="1"/>
          <p:nvPr/>
        </p:nvSpPr>
        <p:spPr>
          <a:xfrm>
            <a:off x="3076354" y="543014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6.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B29CF5-11BC-4DEB-B8AF-1C9883EB0621}"/>
              </a:ext>
            </a:extLst>
          </p:cNvPr>
          <p:cNvSpPr txBox="1"/>
          <p:nvPr/>
        </p:nvSpPr>
        <p:spPr>
          <a:xfrm>
            <a:off x="2434314" y="582472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7.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8EA09F-74CB-4E0D-A976-159AB2656D07}"/>
              </a:ext>
            </a:extLst>
          </p:cNvPr>
          <p:cNvSpPr txBox="1"/>
          <p:nvPr/>
        </p:nvSpPr>
        <p:spPr>
          <a:xfrm>
            <a:off x="3274341" y="608557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227120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B829EB-592C-4D64-B1A7-5996DC92F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9" y="1001097"/>
            <a:ext cx="11285220" cy="31031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25334-FB3C-4435-AD1A-07E417CC4F08}"/>
              </a:ext>
            </a:extLst>
          </p:cNvPr>
          <p:cNvSpPr txBox="1"/>
          <p:nvPr/>
        </p:nvSpPr>
        <p:spPr>
          <a:xfrm>
            <a:off x="350840" y="253307"/>
            <a:ext cx="4306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Personalized map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2998A34A-883B-4916-A067-AE9EF129C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622" y="5024355"/>
            <a:ext cx="1345272" cy="144616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1505F82-FD95-42DC-B9F8-A952FD6FA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40" y="4971015"/>
            <a:ext cx="2567299" cy="1099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B7B96-08E9-4D06-91A0-85F8F162BB58}"/>
              </a:ext>
            </a:extLst>
          </p:cNvPr>
          <p:cNvSpPr txBox="1"/>
          <p:nvPr/>
        </p:nvSpPr>
        <p:spPr>
          <a:xfrm>
            <a:off x="99241" y="4226641"/>
            <a:ext cx="1178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on the map up to 5 features including toxicology predictions, physicochemical predictions from OPERA and molecular descriptors from </a:t>
            </a:r>
            <a:r>
              <a:rPr lang="en-US" dirty="0" err="1">
                <a:solidFill>
                  <a:schemeClr val="bg1"/>
                </a:solidFill>
              </a:rPr>
              <a:t>RDKit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2924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842</Words>
  <Application>Microsoft Office PowerPoint</Application>
  <PresentationFormat>Widescreen</PresentationFormat>
  <Paragraphs>156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</dc:creator>
  <cp:lastModifiedBy>Alexandre Borrel</cp:lastModifiedBy>
  <cp:revision>40</cp:revision>
  <dcterms:created xsi:type="dcterms:W3CDTF">2021-05-25T18:14:28Z</dcterms:created>
  <dcterms:modified xsi:type="dcterms:W3CDTF">2023-09-25T18:52:22Z</dcterms:modified>
</cp:coreProperties>
</file>